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72" r:id="rId5"/>
    <p:sldId id="285" r:id="rId6"/>
    <p:sldId id="274" r:id="rId7"/>
    <p:sldId id="278" r:id="rId8"/>
    <p:sldId id="279" r:id="rId9"/>
    <p:sldId id="276" r:id="rId10"/>
    <p:sldId id="286" r:id="rId11"/>
    <p:sldId id="287" r:id="rId12"/>
    <p:sldId id="288" r:id="rId13"/>
    <p:sldId id="290" r:id="rId14"/>
    <p:sldId id="293" r:id="rId15"/>
    <p:sldId id="291" r:id="rId16"/>
    <p:sldId id="292" r:id="rId17"/>
    <p:sldId id="289"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a:srgbClr val="EAE8E8"/>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09" autoAdjust="0"/>
  </p:normalViewPr>
  <p:slideViewPr>
    <p:cSldViewPr snapToGrid="0">
      <p:cViewPr varScale="1">
        <p:scale>
          <a:sx n="91" d="100"/>
          <a:sy n="91" d="100"/>
        </p:scale>
        <p:origin x="322"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4/18/2024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0.xml"/><Relationship Id="rId4" Type="http://schemas.openxmlformats.org/officeDocument/2006/relationships/hyperlink" Target="https://scholarslab.lib.virginia.edu/blog/lessons-north-sta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A040E-2778-431F-AA13-2DBA853262FE}"/>
              </a:ext>
            </a:extLst>
          </p:cNvPr>
          <p:cNvSpPr>
            <a:spLocks noGrp="1"/>
          </p:cNvSpPr>
          <p:nvPr>
            <p:ph type="title"/>
          </p:nvPr>
        </p:nvSpPr>
        <p:spPr>
          <a:xfrm>
            <a:off x="4657724" y="2809875"/>
            <a:ext cx="6696075" cy="619125"/>
          </a:xfrm>
        </p:spPr>
        <p:txBody>
          <a:bodyPr>
            <a:noAutofit/>
          </a:bodyPr>
          <a:lstStyle/>
          <a:p>
            <a:r>
              <a:rPr lang="en-IN" sz="6000" dirty="0">
                <a:latin typeface="Algerian" panose="04020705040A02060702" pitchFamily="82" charset="0"/>
              </a:rPr>
              <a:t>CONTINUOUS </a:t>
            </a:r>
            <a:br>
              <a:rPr lang="en-IN" sz="6000" dirty="0">
                <a:latin typeface="Algerian" panose="04020705040A02060702" pitchFamily="82" charset="0"/>
              </a:rPr>
            </a:br>
            <a:r>
              <a:rPr lang="en-IN" sz="6000" dirty="0">
                <a:latin typeface="Algerian" panose="04020705040A02060702" pitchFamily="82" charset="0"/>
              </a:rPr>
              <a:t>SIGN LANGUAGE RECOGNITION</a:t>
            </a:r>
          </a:p>
        </p:txBody>
      </p:sp>
      <p:sp>
        <p:nvSpPr>
          <p:cNvPr id="8" name="TextBox 7">
            <a:extLst>
              <a:ext uri="{FF2B5EF4-FFF2-40B4-BE49-F238E27FC236}">
                <a16:creationId xmlns:a16="http://schemas.microsoft.com/office/drawing/2014/main" id="{40285EC6-99AD-8612-FB15-7985F2763D6C}"/>
              </a:ext>
            </a:extLst>
          </p:cNvPr>
          <p:cNvSpPr txBox="1"/>
          <p:nvPr/>
        </p:nvSpPr>
        <p:spPr>
          <a:xfrm>
            <a:off x="8690994" y="3915296"/>
            <a:ext cx="3501006" cy="2277547"/>
          </a:xfrm>
          <a:prstGeom prst="rect">
            <a:avLst/>
          </a:prstGeom>
          <a:noFill/>
        </p:spPr>
        <p:txBody>
          <a:bodyPr wrap="square" rtlCol="0">
            <a:spAutoFit/>
          </a:bodyPr>
          <a:lstStyle/>
          <a:p>
            <a:r>
              <a:rPr lang="en-IN" sz="2800" dirty="0">
                <a:latin typeface="Gabriola" panose="04040605051002020D02" pitchFamily="82" charset="0"/>
              </a:rPr>
              <a:t>Presented by:</a:t>
            </a:r>
          </a:p>
          <a:p>
            <a:r>
              <a:rPr lang="en-IN" sz="2000" dirty="0">
                <a:latin typeface="Gabriola" panose="04040605051002020D02" pitchFamily="82" charset="0"/>
              </a:rPr>
              <a:t> </a:t>
            </a:r>
            <a:r>
              <a:rPr lang="en-IN" sz="2400" dirty="0" err="1">
                <a:latin typeface="Gabriola" panose="04040605051002020D02" pitchFamily="82" charset="0"/>
              </a:rPr>
              <a:t>V.Vineela</a:t>
            </a:r>
            <a:r>
              <a:rPr lang="en-IN" sz="2400" dirty="0">
                <a:latin typeface="Gabriola" panose="04040605051002020D02" pitchFamily="82" charset="0"/>
              </a:rPr>
              <a:t> </a:t>
            </a:r>
            <a:r>
              <a:rPr lang="en-IN" sz="2000" dirty="0">
                <a:latin typeface="Gabriola" panose="04040605051002020D02" pitchFamily="82" charset="0"/>
              </a:rPr>
              <a:t>[</a:t>
            </a:r>
            <a:r>
              <a:rPr lang="en-IN" sz="2000" dirty="0">
                <a:latin typeface="Daytona" panose="020B0604030500040204" pitchFamily="34" charset="0"/>
              </a:rPr>
              <a:t>Y20ACS581</a:t>
            </a:r>
            <a:r>
              <a:rPr lang="en-IN" sz="2000" dirty="0">
                <a:latin typeface="Gabriola" panose="04040605051002020D02" pitchFamily="82" charset="0"/>
              </a:rPr>
              <a:t>]</a:t>
            </a:r>
          </a:p>
          <a:p>
            <a:r>
              <a:rPr lang="en-IN" sz="2400" dirty="0" err="1">
                <a:latin typeface="Gabriola" panose="04040605051002020D02" pitchFamily="82" charset="0"/>
              </a:rPr>
              <a:t>T.Bhushaiah</a:t>
            </a:r>
            <a:r>
              <a:rPr lang="en-IN" sz="2400" dirty="0">
                <a:latin typeface="Gabriola" panose="04040605051002020D02" pitchFamily="82" charset="0"/>
              </a:rPr>
              <a:t> </a:t>
            </a:r>
            <a:r>
              <a:rPr lang="en-IN" sz="2000" dirty="0">
                <a:latin typeface="Gabriola" panose="04040605051002020D02" pitchFamily="82" charset="0"/>
              </a:rPr>
              <a:t>[</a:t>
            </a:r>
            <a:r>
              <a:rPr lang="en-IN" sz="2000" dirty="0">
                <a:latin typeface="Daytona" panose="020B0604030500040204" pitchFamily="34" charset="0"/>
              </a:rPr>
              <a:t>Y20ACS576</a:t>
            </a:r>
            <a:r>
              <a:rPr lang="en-IN" sz="2000" dirty="0">
                <a:latin typeface="Gabriola" panose="04040605051002020D02" pitchFamily="82" charset="0"/>
              </a:rPr>
              <a:t>]</a:t>
            </a:r>
          </a:p>
          <a:p>
            <a:r>
              <a:rPr lang="en-IN" sz="2400" dirty="0" err="1">
                <a:latin typeface="Gabriola" panose="04040605051002020D02" pitchFamily="82" charset="0"/>
              </a:rPr>
              <a:t>R.Vamsi</a:t>
            </a:r>
            <a:r>
              <a:rPr lang="en-IN" sz="2400" dirty="0">
                <a:latin typeface="Gabriola" panose="04040605051002020D02" pitchFamily="82" charset="0"/>
              </a:rPr>
              <a:t> Lakshmi </a:t>
            </a:r>
            <a:r>
              <a:rPr lang="en-IN" sz="2000" dirty="0">
                <a:latin typeface="Gabriola" panose="04040605051002020D02" pitchFamily="82" charset="0"/>
              </a:rPr>
              <a:t>[</a:t>
            </a:r>
            <a:r>
              <a:rPr lang="en-IN" sz="2000" dirty="0">
                <a:latin typeface="Daytona" panose="020B0604030500040204" pitchFamily="34" charset="0"/>
              </a:rPr>
              <a:t>Y20ACS550</a:t>
            </a:r>
            <a:r>
              <a:rPr lang="en-IN" sz="2000" dirty="0">
                <a:latin typeface="Gabriola" panose="04040605051002020D02" pitchFamily="82" charset="0"/>
              </a:rPr>
              <a:t>]</a:t>
            </a:r>
          </a:p>
          <a:p>
            <a:r>
              <a:rPr lang="en-IN" sz="2400" dirty="0" err="1">
                <a:latin typeface="Gabriola" panose="04040605051002020D02" pitchFamily="82" charset="0"/>
              </a:rPr>
              <a:t>SK.Roshan</a:t>
            </a:r>
            <a:r>
              <a:rPr lang="en-IN" sz="2400" dirty="0">
                <a:latin typeface="Gabriola" panose="04040605051002020D02" pitchFamily="82" charset="0"/>
              </a:rPr>
              <a:t> Ali </a:t>
            </a:r>
            <a:r>
              <a:rPr lang="en-IN" sz="2000" dirty="0">
                <a:latin typeface="Gabriola" panose="04040605051002020D02" pitchFamily="82" charset="0"/>
              </a:rPr>
              <a:t>[</a:t>
            </a:r>
            <a:r>
              <a:rPr lang="en-IN" sz="2000" dirty="0">
                <a:latin typeface="Daytona" panose="020F0502020204030204" pitchFamily="34" charset="0"/>
              </a:rPr>
              <a:t>Y20ACS563</a:t>
            </a:r>
            <a:r>
              <a:rPr lang="en-IN" sz="2000" dirty="0">
                <a:latin typeface="Gabriola" panose="04040605051002020D02" pitchFamily="82" charset="0"/>
              </a:rPr>
              <a:t>]</a:t>
            </a:r>
            <a:endParaRPr lang="en-IN" sz="2000" dirty="0"/>
          </a:p>
          <a:p>
            <a:endParaRPr lang="en-IN" dirty="0"/>
          </a:p>
        </p:txBody>
      </p:sp>
      <p:sp>
        <p:nvSpPr>
          <p:cNvPr id="9" name="TextBox 8">
            <a:extLst>
              <a:ext uri="{FF2B5EF4-FFF2-40B4-BE49-F238E27FC236}">
                <a16:creationId xmlns:a16="http://schemas.microsoft.com/office/drawing/2014/main" id="{30757167-BE34-5340-F89F-15322E704AFC}"/>
              </a:ext>
            </a:extLst>
          </p:cNvPr>
          <p:cNvSpPr txBox="1"/>
          <p:nvPr/>
        </p:nvSpPr>
        <p:spPr>
          <a:xfrm>
            <a:off x="3120706" y="4756558"/>
            <a:ext cx="3978008" cy="1877437"/>
          </a:xfrm>
          <a:prstGeom prst="rect">
            <a:avLst/>
          </a:prstGeom>
          <a:noFill/>
        </p:spPr>
        <p:txBody>
          <a:bodyPr wrap="square" rtlCol="0">
            <a:spAutoFit/>
          </a:bodyPr>
          <a:lstStyle/>
          <a:p>
            <a:r>
              <a:rPr lang="en-IN" sz="2800" dirty="0">
                <a:latin typeface="Gabriola" panose="04040605051002020D02" pitchFamily="82" charset="0"/>
              </a:rPr>
              <a:t>	</a:t>
            </a:r>
            <a:r>
              <a:rPr lang="en-IN" sz="3200" b="1" dirty="0">
                <a:latin typeface="Gabriola" panose="04040605051002020D02" pitchFamily="82" charset="0"/>
              </a:rPr>
              <a:t>    Guide</a:t>
            </a:r>
          </a:p>
          <a:p>
            <a:r>
              <a:rPr lang="en-IN" sz="2800" dirty="0">
                <a:latin typeface="Gabriola" panose="04040605051002020D02" pitchFamily="82" charset="0"/>
              </a:rPr>
              <a:t>Mr. K. Ashok Babu Sir</a:t>
            </a:r>
          </a:p>
          <a:p>
            <a:r>
              <a:rPr lang="en-IN" sz="2800" dirty="0">
                <a:latin typeface="Gabriola" panose="04040605051002020D02" pitchFamily="82" charset="0"/>
              </a:rPr>
              <a:t>	     M .Tech., (</a:t>
            </a:r>
            <a:r>
              <a:rPr lang="en-IN" sz="2800" dirty="0" err="1">
                <a:latin typeface="Gabriola" panose="04040605051002020D02" pitchFamily="82" charset="0"/>
              </a:rPr>
              <a:t>Ph.D</a:t>
            </a:r>
            <a:r>
              <a:rPr lang="en-IN" sz="2800" dirty="0">
                <a:latin typeface="Gabriola" panose="04040605051002020D02" pitchFamily="82" charset="0"/>
              </a:rPr>
              <a:t>) </a:t>
            </a:r>
          </a:p>
          <a:p>
            <a:r>
              <a:rPr lang="en-IN" sz="2800" dirty="0">
                <a:latin typeface="Gabriola" panose="04040605051002020D02" pitchFamily="82" charset="0"/>
              </a:rPr>
              <a:t>          Asst. Professor</a:t>
            </a:r>
          </a:p>
        </p:txBody>
      </p:sp>
    </p:spTree>
    <p:extLst>
      <p:ext uri="{BB962C8B-B14F-4D97-AF65-F5344CB8AC3E}">
        <p14:creationId xmlns:p14="http://schemas.microsoft.com/office/powerpoint/2010/main" val="2092644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473B-412F-A088-CB3C-E2BA90231A26}"/>
              </a:ext>
            </a:extLst>
          </p:cNvPr>
          <p:cNvSpPr>
            <a:spLocks noGrp="1"/>
          </p:cNvSpPr>
          <p:nvPr>
            <p:ph type="title"/>
          </p:nvPr>
        </p:nvSpPr>
        <p:spPr>
          <a:xfrm>
            <a:off x="838200" y="365126"/>
            <a:ext cx="10230373" cy="691888"/>
          </a:xfrm>
        </p:spPr>
        <p:txBody>
          <a:bodyPr>
            <a:normAutofit/>
          </a:bodyPr>
          <a:lstStyle/>
          <a:p>
            <a:r>
              <a:rPr lang="en-US" sz="2400" b="1" dirty="0">
                <a:latin typeface="Times New Roman" panose="02020603050405020304" pitchFamily="18" charset="0"/>
                <a:cs typeface="Times New Roman" panose="02020603050405020304" pitchFamily="18" charset="0"/>
              </a:rPr>
              <a:t>RESULT</a:t>
            </a:r>
            <a:endParaRPr lang="en-IN" sz="2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49247DD-FE31-A4DD-CA4B-67AF680A87E0}"/>
              </a:ext>
            </a:extLst>
          </p:cNvPr>
          <p:cNvPicPr>
            <a:picLocks noChangeAspect="1"/>
          </p:cNvPicPr>
          <p:nvPr/>
        </p:nvPicPr>
        <p:blipFill rotWithShape="1">
          <a:blip r:embed="rId2"/>
          <a:srcRect t="5636" b="6532"/>
          <a:stretch/>
        </p:blipFill>
        <p:spPr>
          <a:xfrm>
            <a:off x="662730" y="1266738"/>
            <a:ext cx="10405843" cy="4734283"/>
          </a:xfrm>
          <a:prstGeom prst="rect">
            <a:avLst/>
          </a:prstGeom>
        </p:spPr>
      </p:pic>
    </p:spTree>
    <p:extLst>
      <p:ext uri="{BB962C8B-B14F-4D97-AF65-F5344CB8AC3E}">
        <p14:creationId xmlns:p14="http://schemas.microsoft.com/office/powerpoint/2010/main" val="427016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298C4B-710A-EBBA-A8AE-8038E39AA215}"/>
              </a:ext>
            </a:extLst>
          </p:cNvPr>
          <p:cNvPicPr>
            <a:picLocks noChangeAspect="1"/>
          </p:cNvPicPr>
          <p:nvPr/>
        </p:nvPicPr>
        <p:blipFill>
          <a:blip r:embed="rId2"/>
          <a:stretch>
            <a:fillRect/>
          </a:stretch>
        </p:blipFill>
        <p:spPr>
          <a:xfrm>
            <a:off x="738230" y="899719"/>
            <a:ext cx="10058401" cy="5058562"/>
          </a:xfrm>
          <a:prstGeom prst="rect">
            <a:avLst/>
          </a:prstGeom>
        </p:spPr>
      </p:pic>
    </p:spTree>
    <p:extLst>
      <p:ext uri="{BB962C8B-B14F-4D97-AF65-F5344CB8AC3E}">
        <p14:creationId xmlns:p14="http://schemas.microsoft.com/office/powerpoint/2010/main" val="257066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ED1A2E-A83A-EB81-EEEF-7E8828C8875C}"/>
              </a:ext>
            </a:extLst>
          </p:cNvPr>
          <p:cNvPicPr>
            <a:picLocks noChangeAspect="1"/>
          </p:cNvPicPr>
          <p:nvPr/>
        </p:nvPicPr>
        <p:blipFill rotWithShape="1">
          <a:blip r:embed="rId2"/>
          <a:srcRect t="5061" b="5760"/>
          <a:stretch/>
        </p:blipFill>
        <p:spPr>
          <a:xfrm>
            <a:off x="654341" y="855677"/>
            <a:ext cx="10217791" cy="4882393"/>
          </a:xfrm>
          <a:prstGeom prst="rect">
            <a:avLst/>
          </a:prstGeom>
        </p:spPr>
      </p:pic>
    </p:spTree>
    <p:extLst>
      <p:ext uri="{BB962C8B-B14F-4D97-AF65-F5344CB8AC3E}">
        <p14:creationId xmlns:p14="http://schemas.microsoft.com/office/powerpoint/2010/main" val="87708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D5F00B6-1A88-D731-F9D4-1400F74A627C}"/>
              </a:ext>
            </a:extLst>
          </p:cNvPr>
          <p:cNvPicPr>
            <a:picLocks noChangeAspect="1"/>
          </p:cNvPicPr>
          <p:nvPr/>
        </p:nvPicPr>
        <p:blipFill rotWithShape="1">
          <a:blip r:embed="rId2"/>
          <a:srcRect t="4777" b="5354"/>
          <a:stretch/>
        </p:blipFill>
        <p:spPr>
          <a:xfrm>
            <a:off x="763398" y="1048624"/>
            <a:ext cx="9831898" cy="4576193"/>
          </a:xfrm>
          <a:prstGeom prst="rect">
            <a:avLst/>
          </a:prstGeom>
        </p:spPr>
      </p:pic>
    </p:spTree>
    <p:extLst>
      <p:ext uri="{BB962C8B-B14F-4D97-AF65-F5344CB8AC3E}">
        <p14:creationId xmlns:p14="http://schemas.microsoft.com/office/powerpoint/2010/main" val="3486393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5D47-3948-4D5A-6A42-19F754020D04}"/>
              </a:ext>
            </a:extLst>
          </p:cNvPr>
          <p:cNvSpPr>
            <a:spLocks noGrp="1"/>
          </p:cNvSpPr>
          <p:nvPr>
            <p:ph type="title"/>
          </p:nvPr>
        </p:nvSpPr>
        <p:spPr>
          <a:xfrm>
            <a:off x="537204" y="117611"/>
            <a:ext cx="2899678" cy="1325563"/>
          </a:xfrm>
        </p:spPr>
        <p:txBody>
          <a:bodyPr>
            <a:normAutofit/>
          </a:bodyPr>
          <a:lstStyle/>
          <a:p>
            <a:pPr algn="l"/>
            <a:r>
              <a:rPr lang="en-US" sz="2400" b="1" dirty="0">
                <a:latin typeface="Times New Roman" panose="02020603050405020304" pitchFamily="18" charset="0"/>
                <a:cs typeface="Times New Roman" panose="02020603050405020304" pitchFamily="18" charset="0"/>
              </a:rPr>
              <a:t>CONCLUSION</a:t>
            </a:r>
            <a:endParaRPr lang="en-IN"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0E04AA2-5D46-C6C9-2684-EBF6133F8081}"/>
              </a:ext>
            </a:extLst>
          </p:cNvPr>
          <p:cNvSpPr>
            <a:spLocks noGrp="1"/>
          </p:cNvSpPr>
          <p:nvPr>
            <p:ph type="body" idx="1"/>
          </p:nvPr>
        </p:nvSpPr>
        <p:spPr>
          <a:xfrm>
            <a:off x="537204" y="1040860"/>
            <a:ext cx="10816596" cy="5036747"/>
          </a:xfrm>
        </p:spPr>
        <p:txBody>
          <a:bodyPr>
            <a:normAutofit/>
          </a:bodyPr>
          <a:lstStyle/>
          <a:p>
            <a:pPr marL="342900" indent="-342900" algn="l">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Since deaf people are usually deprived of normal communication with other people, they have to rely on an interpreter or some visual communication. Now the interpreter can not be available always, so this project can help eliminate the dependency on the interpreter.</a:t>
            </a:r>
          </a:p>
          <a:p>
            <a:pPr marL="342900" indent="-342900" algn="l">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system can be extended to incorporate the knowledge of facial expressions and body language too so that there is a complete understanding of the context and tone of the input speech.</a:t>
            </a:r>
          </a:p>
          <a:p>
            <a:pPr marL="342900" indent="-342900" algn="l">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A mobile and web based version of the application will increase the reach to more people.</a:t>
            </a:r>
          </a:p>
          <a:p>
            <a:pPr marL="342900" indent="-342900" algn="l">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Integrating hand gesture recognition system using computer vision for establishing  2-way communication system.</a:t>
            </a:r>
          </a:p>
          <a:p>
            <a:endParaRPr lang="en-IN" dirty="0"/>
          </a:p>
        </p:txBody>
      </p:sp>
    </p:spTree>
    <p:extLst>
      <p:ext uri="{BB962C8B-B14F-4D97-AF65-F5344CB8AC3E}">
        <p14:creationId xmlns:p14="http://schemas.microsoft.com/office/powerpoint/2010/main" val="33731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3993160" y="2550252"/>
            <a:ext cx="5586268" cy="1140903"/>
          </a:xfrm>
        </p:spPr>
        <p:txBody>
          <a:bodyPr/>
          <a:lstStyle/>
          <a:p>
            <a:r>
              <a:rPr lang="en-US" sz="6000" dirty="0">
                <a:latin typeface="Algerian" panose="04020705040A02060702" pitchFamily="82" charset="0"/>
              </a:rPr>
              <a:t>THANK YOU</a:t>
            </a: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D53D3B-6138-0A3F-1F30-6987EB1CDDA5}"/>
              </a:ext>
            </a:extLst>
          </p:cNvPr>
          <p:cNvSpPr txBox="1"/>
          <p:nvPr/>
        </p:nvSpPr>
        <p:spPr>
          <a:xfrm>
            <a:off x="3514477" y="795130"/>
            <a:ext cx="7768424" cy="6924973"/>
          </a:xfrm>
          <a:prstGeom prst="rect">
            <a:avLst/>
          </a:prstGeom>
          <a:noFill/>
        </p:spPr>
        <p:txBody>
          <a:bodyPr wrap="square" rtlCol="0">
            <a:spAutoFit/>
          </a:bodyPr>
          <a:lstStyle/>
          <a:p>
            <a:r>
              <a:rPr lang="en-IN" sz="3600" dirty="0">
                <a:latin typeface="Algerian" panose="04020705040A02060702" pitchFamily="82" charset="0"/>
              </a:rPr>
              <a:t>CONTENTS:</a:t>
            </a:r>
          </a:p>
          <a:p>
            <a:endParaRPr lang="en-IN" sz="3600" dirty="0">
              <a:latin typeface="Algerian" panose="04020705040A02060702" pitchFamily="82" charset="0"/>
            </a:endParaRPr>
          </a:p>
          <a:p>
            <a:pPr marL="342900" indent="-342900">
              <a:lnSpc>
                <a:spcPct val="150000"/>
              </a:lnSpc>
              <a:buFont typeface="Wingdings" panose="05000000000000000000" pitchFamily="2" charset="2"/>
              <a:buChar char="q"/>
            </a:pPr>
            <a:r>
              <a:rPr lang="en-US" sz="2800" dirty="0">
                <a:latin typeface="Gabriola" panose="04040605051002020D02" pitchFamily="82" charset="0"/>
              </a:rPr>
              <a:t>Abstract</a:t>
            </a:r>
          </a:p>
          <a:p>
            <a:pPr marL="342900" indent="-342900">
              <a:lnSpc>
                <a:spcPct val="150000"/>
              </a:lnSpc>
              <a:buFont typeface="Wingdings" panose="05000000000000000000" pitchFamily="2" charset="2"/>
              <a:buChar char="q"/>
            </a:pPr>
            <a:r>
              <a:rPr lang="en-US" sz="2800" dirty="0">
                <a:latin typeface="Gabriola" panose="04040605051002020D02" pitchFamily="82" charset="0"/>
              </a:rPr>
              <a:t>Existing system</a:t>
            </a:r>
          </a:p>
          <a:p>
            <a:pPr marL="342900" indent="-342900">
              <a:lnSpc>
                <a:spcPct val="150000"/>
              </a:lnSpc>
              <a:buFont typeface="Wingdings" panose="05000000000000000000" pitchFamily="2" charset="2"/>
              <a:buChar char="q"/>
            </a:pPr>
            <a:r>
              <a:rPr lang="en-US" sz="2800" dirty="0">
                <a:latin typeface="Gabriola" panose="04040605051002020D02" pitchFamily="82" charset="0"/>
              </a:rPr>
              <a:t>Proposed system</a:t>
            </a:r>
          </a:p>
          <a:p>
            <a:pPr marL="342900" indent="-342900">
              <a:lnSpc>
                <a:spcPct val="150000"/>
              </a:lnSpc>
              <a:buFont typeface="Wingdings" panose="05000000000000000000" pitchFamily="2" charset="2"/>
              <a:buChar char="q"/>
            </a:pPr>
            <a:r>
              <a:rPr lang="en-US" sz="2800" dirty="0">
                <a:latin typeface="Gabriola" panose="04040605051002020D02" pitchFamily="82" charset="0"/>
              </a:rPr>
              <a:t>Design methodology</a:t>
            </a:r>
          </a:p>
          <a:p>
            <a:pPr marL="342900" indent="-342900">
              <a:lnSpc>
                <a:spcPct val="150000"/>
              </a:lnSpc>
              <a:buFont typeface="Wingdings" panose="05000000000000000000" pitchFamily="2" charset="2"/>
              <a:buChar char="q"/>
            </a:pPr>
            <a:r>
              <a:rPr lang="en-US" sz="2800" dirty="0">
                <a:latin typeface="Gabriola" panose="04040605051002020D02" pitchFamily="82" charset="0"/>
              </a:rPr>
              <a:t>Implementation</a:t>
            </a:r>
          </a:p>
          <a:p>
            <a:pPr marL="342900" indent="-342900">
              <a:lnSpc>
                <a:spcPct val="150000"/>
              </a:lnSpc>
              <a:buFont typeface="Wingdings" panose="05000000000000000000" pitchFamily="2" charset="2"/>
              <a:buChar char="q"/>
            </a:pPr>
            <a:r>
              <a:rPr lang="en-US" sz="2800" dirty="0">
                <a:latin typeface="Gabriola" panose="04040605051002020D02" pitchFamily="82" charset="0"/>
              </a:rPr>
              <a:t>Results</a:t>
            </a:r>
          </a:p>
          <a:p>
            <a:pPr marL="342900" indent="-342900">
              <a:lnSpc>
                <a:spcPct val="150000"/>
              </a:lnSpc>
              <a:buFont typeface="Wingdings" panose="05000000000000000000" pitchFamily="2" charset="2"/>
              <a:buChar char="q"/>
            </a:pPr>
            <a:r>
              <a:rPr lang="en-US" sz="2800" dirty="0">
                <a:latin typeface="Gabriola" panose="04040605051002020D02" pitchFamily="82" charset="0"/>
              </a:rPr>
              <a:t>Conclusion</a:t>
            </a:r>
          </a:p>
          <a:p>
            <a:pPr marL="342900" indent="-342900">
              <a:lnSpc>
                <a:spcPct val="150000"/>
              </a:lnSpc>
              <a:buFont typeface="Wingdings" panose="05000000000000000000" pitchFamily="2" charset="2"/>
              <a:buChar char="q"/>
            </a:pPr>
            <a:endParaRPr lang="en-US" sz="2800" dirty="0">
              <a:latin typeface="Gabriola" panose="04040605051002020D02" pitchFamily="82" charset="0"/>
            </a:endParaRPr>
          </a:p>
          <a:p>
            <a:endParaRPr lang="en-IN" sz="3600" dirty="0"/>
          </a:p>
        </p:txBody>
      </p:sp>
    </p:spTree>
    <p:extLst>
      <p:ext uri="{BB962C8B-B14F-4D97-AF65-F5344CB8AC3E}">
        <p14:creationId xmlns:p14="http://schemas.microsoft.com/office/powerpoint/2010/main" val="906652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09ACB-43C0-AA28-9126-E44030151158}"/>
              </a:ext>
            </a:extLst>
          </p:cNvPr>
          <p:cNvSpPr>
            <a:spLocks noGrp="1"/>
          </p:cNvSpPr>
          <p:nvPr>
            <p:ph type="title"/>
          </p:nvPr>
        </p:nvSpPr>
        <p:spPr>
          <a:xfrm>
            <a:off x="1" y="365126"/>
            <a:ext cx="11249636" cy="842890"/>
          </a:xfrm>
        </p:spPr>
        <p:txBody>
          <a:bodyPr>
            <a:normAutofit/>
          </a:bodyPr>
          <a:lstStyle/>
          <a:p>
            <a:r>
              <a:rPr lang="en-IN" sz="3200" b="1" dirty="0">
                <a:latin typeface="Times New Roman" panose="02020603050405020304" pitchFamily="18" charset="0"/>
                <a:cs typeface="Times New Roman" panose="02020603050405020304" pitchFamily="18" charset="0"/>
              </a:rPr>
              <a:t>Abstract</a:t>
            </a:r>
          </a:p>
        </p:txBody>
      </p:sp>
      <p:sp>
        <p:nvSpPr>
          <p:cNvPr id="3" name="SmartArt Placeholder 2">
            <a:extLst>
              <a:ext uri="{FF2B5EF4-FFF2-40B4-BE49-F238E27FC236}">
                <a16:creationId xmlns:a16="http://schemas.microsoft.com/office/drawing/2014/main" id="{ADEB4C09-90D0-7991-1FCE-D41C06E221D5}"/>
              </a:ext>
            </a:extLst>
          </p:cNvPr>
          <p:cNvSpPr>
            <a:spLocks noGrp="1"/>
          </p:cNvSpPr>
          <p:nvPr>
            <p:ph type="dgm" sz="quarter" idx="15"/>
          </p:nvPr>
        </p:nvSpPr>
        <p:spPr>
          <a:xfrm>
            <a:off x="377505" y="1392572"/>
            <a:ext cx="11383860" cy="4479722"/>
          </a:xfrm>
        </p:spPr>
        <p:txBody>
          <a:bodyPr>
            <a:normAutofit/>
          </a:bodyPr>
          <a:lstStyle/>
          <a:p>
            <a:r>
              <a:rPr lang="en-US" sz="2400" dirty="0">
                <a:latin typeface="Times New Roman" panose="02020603050405020304" pitchFamily="18" charset="0"/>
                <a:cs typeface="Times New Roman" panose="02020603050405020304" pitchFamily="18" charset="0"/>
              </a:rPr>
              <a:t>Communication is the ability that will influence how effectively human live their personal and professional life. The people with speaking and hearing minority, there is a communication gap between them and other normal people. </a:t>
            </a:r>
          </a:p>
          <a:p>
            <a:r>
              <a:rPr lang="en-US" sz="2400" dirty="0">
                <a:latin typeface="Times New Roman" panose="02020603050405020304" pitchFamily="18" charset="0"/>
                <a:cs typeface="Times New Roman" panose="02020603050405020304" pitchFamily="18" charset="0"/>
              </a:rPr>
              <a:t>Deaf-Dumb people can communicate with normal people with help of sign languages. </a:t>
            </a:r>
          </a:p>
          <a:p>
            <a:r>
              <a:rPr lang="en-US" sz="2400" dirty="0">
                <a:latin typeface="Times New Roman" panose="02020603050405020304" pitchFamily="18" charset="0"/>
                <a:cs typeface="Times New Roman" panose="02020603050405020304" pitchFamily="18" charset="0"/>
              </a:rPr>
              <a:t>Sign Language is a means of communication which involves combining hand shapes, orientations and movement of the hands, arms or body to express the speaker's thoughts.</a:t>
            </a:r>
          </a:p>
          <a:p>
            <a:r>
              <a:rPr lang="en-US" sz="2400" dirty="0">
                <a:latin typeface="Times New Roman" panose="02020603050405020304" pitchFamily="18" charset="0"/>
                <a:cs typeface="Times New Roman" panose="02020603050405020304" pitchFamily="18" charset="0"/>
              </a:rPr>
              <a:t> Sign Language consists of fingerspelling that means each character in a word is spelled out, word level signs, numbers and human relations etc., However it is very difficult for the deaf &amp; dumb people to talk with the ordinary people unless and until ordinary people like us learn the sign language for the purpose of communication. So the proposed system is to translate sign language into words and sentences by using CNN algorithm.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964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3FCEBD-9E75-A771-AD14-264021D2BA7E}"/>
              </a:ext>
            </a:extLst>
          </p:cNvPr>
          <p:cNvSpPr txBox="1"/>
          <p:nvPr/>
        </p:nvSpPr>
        <p:spPr>
          <a:xfrm>
            <a:off x="595617" y="763398"/>
            <a:ext cx="11266415" cy="452431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EXISTING SYSTEM</a:t>
            </a:r>
          </a:p>
          <a:p>
            <a:endParaRPr lang="en-IN"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some existing systems of Sign Language detection by different image acquisition devices such as Data glove, Kinect and Leap Motion Controller </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Different sign language classifiers such as k nearest neighbors, support vector machine, hidden </a:t>
            </a:r>
            <a:r>
              <a:rPr lang="en-US" sz="2400" dirty="0" err="1">
                <a:latin typeface="Times New Roman" panose="02020603050405020304" pitchFamily="18" charset="0"/>
                <a:cs typeface="Times New Roman" panose="02020603050405020304" pitchFamily="18" charset="0"/>
              </a:rPr>
              <a:t>markov</a:t>
            </a:r>
            <a:r>
              <a:rPr lang="en-US" sz="2400" dirty="0">
                <a:latin typeface="Times New Roman" panose="02020603050405020304" pitchFamily="18" charset="0"/>
                <a:cs typeface="Times New Roman" panose="02020603050405020304" pitchFamily="18" charset="0"/>
              </a:rPr>
              <a:t> model, fuzzy logic and ensemble learning. </a:t>
            </a:r>
          </a:p>
          <a:p>
            <a:pPr marL="342900" indent="-342900" algn="just">
              <a:lnSpc>
                <a:spcPct val="150000"/>
              </a:lnSpc>
              <a:buFont typeface="Arial" panose="020B0604020202020204" pitchFamily="34" charset="0"/>
              <a:buChar char="•"/>
            </a:pPr>
            <a:endParaRPr lang="en-US" sz="2000" dirty="0">
              <a:solidFill>
                <a:srgbClr val="333333"/>
              </a:solidFill>
              <a:highlight>
                <a:srgbClr val="FFFFFF"/>
              </a:highlight>
              <a:latin typeface="Times New Roman" panose="02020603050405020304"/>
              <a:ea typeface="Times New Roman" panose="02020603050405020304"/>
              <a:cs typeface="Times New Roman" panose="02020603050405020304"/>
            </a:endParaRPr>
          </a:p>
          <a:p>
            <a:pPr algn="just">
              <a:lnSpc>
                <a:spcPct val="150000"/>
              </a:lnSpc>
            </a:pPr>
            <a:endParaRPr lang="en-IN" sz="2000" dirty="0">
              <a:latin typeface="Times New Roman" panose="02020603050405020304" pitchFamily="18" charset="0"/>
              <a:cs typeface="Times New Roman" panose="02020603050405020304" pitchFamily="18" charset="0"/>
            </a:endParaRPr>
          </a:p>
          <a:p>
            <a:pPr algn="just">
              <a:lnSpc>
                <a:spcPct val="150000"/>
              </a:lnSpc>
            </a:pPr>
            <a:endParaRPr lang="en-IN"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7186B792-B685-558A-F153-D5CF9557C73D}"/>
              </a:ext>
            </a:extLst>
          </p:cNvPr>
          <p:cNvPicPr>
            <a:picLocks noChangeAspect="1"/>
          </p:cNvPicPr>
          <p:nvPr/>
        </p:nvPicPr>
        <p:blipFill>
          <a:blip r:embed="rId2"/>
          <a:srcRect/>
          <a:stretch/>
        </p:blipFill>
        <p:spPr>
          <a:xfrm>
            <a:off x="1635982" y="3975816"/>
            <a:ext cx="3102727" cy="2322830"/>
          </a:xfrm>
          <a:prstGeom prst="rect">
            <a:avLst/>
          </a:prstGeom>
        </p:spPr>
      </p:pic>
      <p:pic>
        <p:nvPicPr>
          <p:cNvPr id="9" name="Picture 2">
            <a:extLst>
              <a:ext uri="{FF2B5EF4-FFF2-40B4-BE49-F238E27FC236}">
                <a16:creationId xmlns:a16="http://schemas.microsoft.com/office/drawing/2014/main" id="{1B6F0C0B-1FF7-1459-EAEC-333FB9263E49}"/>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6549537" y="3947780"/>
            <a:ext cx="3663519" cy="2146822"/>
          </a:xfrm>
          <a:prstGeom prst="rect">
            <a:avLst/>
          </a:prstGeom>
        </p:spPr>
      </p:pic>
      <p:sp>
        <p:nvSpPr>
          <p:cNvPr id="4" name="TextBox 3">
            <a:extLst>
              <a:ext uri="{FF2B5EF4-FFF2-40B4-BE49-F238E27FC236}">
                <a16:creationId xmlns:a16="http://schemas.microsoft.com/office/drawing/2014/main" id="{4A58D70E-7C38-A118-68B8-82F7033180D0}"/>
              </a:ext>
            </a:extLst>
          </p:cNvPr>
          <p:cNvSpPr txBox="1"/>
          <p:nvPr/>
        </p:nvSpPr>
        <p:spPr>
          <a:xfrm>
            <a:off x="1875099" y="6389225"/>
            <a:ext cx="2639028" cy="369332"/>
          </a:xfrm>
          <a:prstGeom prst="rect">
            <a:avLst/>
          </a:prstGeom>
          <a:noFill/>
        </p:spPr>
        <p:txBody>
          <a:bodyPr wrap="square" rtlCol="0">
            <a:spAutoFit/>
          </a:bodyPr>
          <a:lstStyle/>
          <a:p>
            <a:pPr algn="ctr"/>
            <a:r>
              <a:rPr lang="en-IN" dirty="0"/>
              <a:t>DATA GLOVE</a:t>
            </a:r>
          </a:p>
        </p:txBody>
      </p:sp>
      <p:sp>
        <p:nvSpPr>
          <p:cNvPr id="5" name="TextBox 4">
            <a:extLst>
              <a:ext uri="{FF2B5EF4-FFF2-40B4-BE49-F238E27FC236}">
                <a16:creationId xmlns:a16="http://schemas.microsoft.com/office/drawing/2014/main" id="{5097EBB7-A08D-5EFC-1865-EBF594E205CB}"/>
              </a:ext>
            </a:extLst>
          </p:cNvPr>
          <p:cNvSpPr txBox="1"/>
          <p:nvPr/>
        </p:nvSpPr>
        <p:spPr>
          <a:xfrm>
            <a:off x="7060557" y="6124065"/>
            <a:ext cx="2326511" cy="646331"/>
          </a:xfrm>
          <a:prstGeom prst="rect">
            <a:avLst/>
          </a:prstGeom>
          <a:noFill/>
        </p:spPr>
        <p:txBody>
          <a:bodyPr wrap="square" rtlCol="0">
            <a:spAutoFit/>
          </a:bodyPr>
          <a:lstStyle/>
          <a:p>
            <a:pPr algn="ctr"/>
            <a:r>
              <a:rPr lang="en-IN" dirty="0"/>
              <a:t>LEAP MOTION CONTROLLER</a:t>
            </a:r>
          </a:p>
        </p:txBody>
      </p:sp>
    </p:spTree>
    <p:extLst>
      <p:ext uri="{BB962C8B-B14F-4D97-AF65-F5344CB8AC3E}">
        <p14:creationId xmlns:p14="http://schemas.microsoft.com/office/powerpoint/2010/main" val="1952414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FB3BFC-6AF8-69CC-9B26-A5551AF74877}"/>
              </a:ext>
            </a:extLst>
          </p:cNvPr>
          <p:cNvSpPr txBox="1"/>
          <p:nvPr/>
        </p:nvSpPr>
        <p:spPr>
          <a:xfrm>
            <a:off x="528505" y="548580"/>
            <a:ext cx="10796631" cy="5940088"/>
          </a:xfrm>
          <a:prstGeom prst="rect">
            <a:avLst/>
          </a:prstGeom>
          <a:noFill/>
        </p:spPr>
        <p:txBody>
          <a:bodyPr wrap="square" rtlCol="0">
            <a:spAutoFit/>
          </a:bodyPr>
          <a:lstStyle/>
          <a:p>
            <a:pPr algn="just">
              <a:lnSpc>
                <a:spcPct val="150000"/>
              </a:lnSpc>
            </a:pPr>
            <a:r>
              <a:rPr lang="en-IN" sz="2400" b="1" dirty="0">
                <a:latin typeface="Times New Roman" panose="02020603050405020304" pitchFamily="18" charset="0"/>
                <a:cs typeface="Times New Roman" panose="02020603050405020304" pitchFamily="18" charset="0"/>
              </a:rPr>
              <a:t>PROPOSED SYSTEM</a:t>
            </a:r>
          </a:p>
          <a:p>
            <a:pPr algn="just">
              <a:lnSpc>
                <a:spcPct val="150000"/>
              </a:lnSpc>
            </a:pPr>
            <a:endParaRPr lang="en-IN" sz="20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proposed system analyses and translate the sign language that is hand gestures into text by using deep learning and also by using OpenCV and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modules of python. </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create a sign detector, which detects some signs that can very easily be extended to cover a vast multitude of other signs and hand gestures including the alphabets and it  can generate sign for the speech which was given as an input. </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is divided into 3 parts</a:t>
            </a:r>
            <a:r>
              <a:rPr lang="en-US" sz="240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Gathering the dataset.</a:t>
            </a:r>
          </a:p>
          <a:p>
            <a:pPr lvl="2">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Training a CNN on the captured dataset.</a:t>
            </a:r>
          </a:p>
          <a:p>
            <a:pPr lvl="2">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Predicting the data.</a:t>
            </a:r>
          </a:p>
          <a:p>
            <a:pPr algn="just"/>
            <a:endParaRPr lang="en-IN" sz="2000" b="1" dirty="0">
              <a:latin typeface="Times New Roman" panose="02020603050405020304" pitchFamily="18" charset="0"/>
              <a:cs typeface="Times New Roman" panose="02020603050405020304" pitchFamily="18" charset="0"/>
            </a:endParaRPr>
          </a:p>
          <a:p>
            <a:endParaRPr lang="en-US" sz="1800" kern="1200" dirty="0">
              <a:solidFill>
                <a:schemeClr val="tx1"/>
              </a:solidFill>
              <a:latin typeface="+mn-lt"/>
              <a:ea typeface="+mn-ea"/>
              <a:cs typeface="+mn-cs"/>
            </a:endParaRPr>
          </a:p>
        </p:txBody>
      </p:sp>
    </p:spTree>
    <p:extLst>
      <p:ext uri="{BB962C8B-B14F-4D97-AF65-F5344CB8AC3E}">
        <p14:creationId xmlns:p14="http://schemas.microsoft.com/office/powerpoint/2010/main" val="4122798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A73D-DCFA-F7EB-BF4B-1974374019DC}"/>
              </a:ext>
            </a:extLst>
          </p:cNvPr>
          <p:cNvSpPr>
            <a:spLocks noGrp="1"/>
          </p:cNvSpPr>
          <p:nvPr>
            <p:ph type="title"/>
          </p:nvPr>
        </p:nvSpPr>
        <p:spPr>
          <a:xfrm>
            <a:off x="293616" y="414350"/>
            <a:ext cx="5595456" cy="607065"/>
          </a:xfrm>
        </p:spPr>
        <p:txBody>
          <a:bodyPr>
            <a:noAutofit/>
          </a:bodyPr>
          <a:lstStyle/>
          <a:p>
            <a:r>
              <a:rPr lang="en-IN" sz="2400" b="1" dirty="0">
                <a:latin typeface="Times New Roman" panose="02020603050405020304" pitchFamily="18" charset="0"/>
                <a:cs typeface="Times New Roman" panose="02020603050405020304" pitchFamily="18" charset="0"/>
              </a:rPr>
              <a:t>DESIGN METHODOLOGY</a:t>
            </a:r>
          </a:p>
        </p:txBody>
      </p:sp>
      <p:sp>
        <p:nvSpPr>
          <p:cNvPr id="6" name="Oval 5">
            <a:extLst>
              <a:ext uri="{FF2B5EF4-FFF2-40B4-BE49-F238E27FC236}">
                <a16:creationId xmlns:a16="http://schemas.microsoft.com/office/drawing/2014/main" id="{EBB8FDAA-C8CA-5418-6CB8-DA2904BECF81}"/>
              </a:ext>
            </a:extLst>
          </p:cNvPr>
          <p:cNvSpPr/>
          <p:nvPr/>
        </p:nvSpPr>
        <p:spPr>
          <a:xfrm>
            <a:off x="2148840" y="1280160"/>
            <a:ext cx="1935480" cy="73312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Image dataset</a:t>
            </a:r>
          </a:p>
        </p:txBody>
      </p:sp>
      <p:sp>
        <p:nvSpPr>
          <p:cNvPr id="7" name="Arrow: Down 6">
            <a:extLst>
              <a:ext uri="{FF2B5EF4-FFF2-40B4-BE49-F238E27FC236}">
                <a16:creationId xmlns:a16="http://schemas.microsoft.com/office/drawing/2014/main" id="{369834D3-DF60-7C22-B520-BC42FE47F238}"/>
              </a:ext>
            </a:extLst>
          </p:cNvPr>
          <p:cNvSpPr/>
          <p:nvPr/>
        </p:nvSpPr>
        <p:spPr>
          <a:xfrm>
            <a:off x="2956560" y="2022811"/>
            <a:ext cx="274320" cy="489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910ACE0-6529-237F-DB15-494E5EDCA912}"/>
              </a:ext>
            </a:extLst>
          </p:cNvPr>
          <p:cNvSpPr/>
          <p:nvPr/>
        </p:nvSpPr>
        <p:spPr>
          <a:xfrm>
            <a:off x="1767840" y="2587957"/>
            <a:ext cx="2636520" cy="3203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Preprocessing of image</a:t>
            </a:r>
          </a:p>
        </p:txBody>
      </p:sp>
      <p:sp>
        <p:nvSpPr>
          <p:cNvPr id="9" name="Rectangle 8">
            <a:extLst>
              <a:ext uri="{FF2B5EF4-FFF2-40B4-BE49-F238E27FC236}">
                <a16:creationId xmlns:a16="http://schemas.microsoft.com/office/drawing/2014/main" id="{2F2CE45B-A695-8663-83E8-C89036139BB5}"/>
              </a:ext>
            </a:extLst>
          </p:cNvPr>
          <p:cNvSpPr/>
          <p:nvPr/>
        </p:nvSpPr>
        <p:spPr>
          <a:xfrm>
            <a:off x="1767840" y="3375021"/>
            <a:ext cx="2636520" cy="5746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Feature extraction of image</a:t>
            </a:r>
          </a:p>
        </p:txBody>
      </p:sp>
      <p:sp>
        <p:nvSpPr>
          <p:cNvPr id="10" name="Rectangle 9">
            <a:extLst>
              <a:ext uri="{FF2B5EF4-FFF2-40B4-BE49-F238E27FC236}">
                <a16:creationId xmlns:a16="http://schemas.microsoft.com/office/drawing/2014/main" id="{85D7FE73-9C7C-1307-EC15-2AC3D13D1040}"/>
              </a:ext>
            </a:extLst>
          </p:cNvPr>
          <p:cNvSpPr/>
          <p:nvPr/>
        </p:nvSpPr>
        <p:spPr>
          <a:xfrm>
            <a:off x="1760220" y="4366890"/>
            <a:ext cx="2636520" cy="5746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Classification of extracted image</a:t>
            </a:r>
          </a:p>
        </p:txBody>
      </p:sp>
      <p:sp>
        <p:nvSpPr>
          <p:cNvPr id="11" name="Rectangle 10">
            <a:extLst>
              <a:ext uri="{FF2B5EF4-FFF2-40B4-BE49-F238E27FC236}">
                <a16:creationId xmlns:a16="http://schemas.microsoft.com/office/drawing/2014/main" id="{BF502F33-BB4B-BA96-9A33-F8BED24CA392}"/>
              </a:ext>
            </a:extLst>
          </p:cNvPr>
          <p:cNvSpPr/>
          <p:nvPr/>
        </p:nvSpPr>
        <p:spPr>
          <a:xfrm>
            <a:off x="1760220" y="5398754"/>
            <a:ext cx="2636520" cy="332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Prediction interface</a:t>
            </a:r>
          </a:p>
        </p:txBody>
      </p:sp>
      <p:sp>
        <p:nvSpPr>
          <p:cNvPr id="12" name="Rectangle 11">
            <a:extLst>
              <a:ext uri="{FF2B5EF4-FFF2-40B4-BE49-F238E27FC236}">
                <a16:creationId xmlns:a16="http://schemas.microsoft.com/office/drawing/2014/main" id="{5C134D59-909F-3164-3FCC-05748B2AA434}"/>
              </a:ext>
            </a:extLst>
          </p:cNvPr>
          <p:cNvSpPr/>
          <p:nvPr/>
        </p:nvSpPr>
        <p:spPr>
          <a:xfrm>
            <a:off x="1767840" y="6188038"/>
            <a:ext cx="2636520" cy="332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Evaluation of result</a:t>
            </a:r>
          </a:p>
        </p:txBody>
      </p:sp>
      <p:sp>
        <p:nvSpPr>
          <p:cNvPr id="13" name="Arrow: Down 12">
            <a:extLst>
              <a:ext uri="{FF2B5EF4-FFF2-40B4-BE49-F238E27FC236}">
                <a16:creationId xmlns:a16="http://schemas.microsoft.com/office/drawing/2014/main" id="{0CEFDDFB-939F-D60F-2D0A-7C07F17B5FD7}"/>
              </a:ext>
            </a:extLst>
          </p:cNvPr>
          <p:cNvSpPr/>
          <p:nvPr/>
        </p:nvSpPr>
        <p:spPr>
          <a:xfrm>
            <a:off x="2941320" y="2917833"/>
            <a:ext cx="274320" cy="4064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E9AAED13-1DC2-6EA0-95A6-2E447AA09B3D}"/>
              </a:ext>
            </a:extLst>
          </p:cNvPr>
          <p:cNvSpPr/>
          <p:nvPr/>
        </p:nvSpPr>
        <p:spPr>
          <a:xfrm>
            <a:off x="2941320" y="3949697"/>
            <a:ext cx="274320" cy="3740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8AE2FB9A-6B1C-1AC6-E5E5-6FBB07673588}"/>
              </a:ext>
            </a:extLst>
          </p:cNvPr>
          <p:cNvSpPr/>
          <p:nvPr/>
        </p:nvSpPr>
        <p:spPr>
          <a:xfrm>
            <a:off x="2910840" y="4941565"/>
            <a:ext cx="274320" cy="4140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AF576880-AE1A-F381-7BAA-8F600D8D9BF8}"/>
              </a:ext>
            </a:extLst>
          </p:cNvPr>
          <p:cNvSpPr/>
          <p:nvPr/>
        </p:nvSpPr>
        <p:spPr>
          <a:xfrm>
            <a:off x="2910840" y="5731499"/>
            <a:ext cx="274320" cy="4057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5481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3FB0-49A5-481F-9CE3-D5BACF3079AF}"/>
              </a:ext>
            </a:extLst>
          </p:cNvPr>
          <p:cNvSpPr>
            <a:spLocks noGrp="1"/>
          </p:cNvSpPr>
          <p:nvPr>
            <p:ph type="title"/>
          </p:nvPr>
        </p:nvSpPr>
        <p:spPr>
          <a:xfrm>
            <a:off x="551793" y="283779"/>
            <a:ext cx="3838904" cy="543911"/>
          </a:xfrm>
        </p:spPr>
        <p:txBody>
          <a:bodyPr>
            <a:noAutofit/>
          </a:bodyPr>
          <a:lstStyle/>
          <a:p>
            <a:r>
              <a:rPr lang="en-US" sz="2400" b="1" dirty="0">
                <a:latin typeface="Times New Roman" panose="02020603050405020304" pitchFamily="18" charset="0"/>
                <a:cs typeface="Times New Roman" panose="02020603050405020304" pitchFamily="18" charset="0"/>
              </a:rPr>
              <a:t>IMPLEMENTATION</a:t>
            </a:r>
            <a:endParaRPr lang="en-IN"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26533FB-58D5-2678-3160-EDA2FE4BBE1C}"/>
              </a:ext>
            </a:extLst>
          </p:cNvPr>
          <p:cNvSpPr>
            <a:spLocks noGrp="1"/>
          </p:cNvSpPr>
          <p:nvPr>
            <p:ph type="body" idx="1"/>
          </p:nvPr>
        </p:nvSpPr>
        <p:spPr>
          <a:xfrm>
            <a:off x="679508" y="1166648"/>
            <a:ext cx="7187485" cy="5554828"/>
          </a:xfrm>
        </p:spPr>
        <p:txBody>
          <a:bodyPr/>
          <a:lstStyle/>
          <a:p>
            <a:pPr marL="457200" lvl="0" indent="-457200" algn="l" rtl="0">
              <a:spcBef>
                <a:spcPts val="0"/>
              </a:spcBef>
              <a:spcAft>
                <a:spcPts val="0"/>
              </a:spcAft>
              <a:buAutoNum type="arabicPeriod"/>
            </a:pPr>
            <a:r>
              <a:rPr lang="en-IN" sz="2400" dirty="0">
                <a:latin typeface="Times New Roman" panose="02020603050405020304" pitchFamily="18" charset="0"/>
                <a:cs typeface="Times New Roman" panose="02020603050405020304" pitchFamily="18" charset="0"/>
              </a:rPr>
              <a:t>Start</a:t>
            </a:r>
          </a:p>
          <a:p>
            <a:pPr marL="457200" lvl="0" indent="-457200" algn="l" rtl="0">
              <a:spcBef>
                <a:spcPts val="0"/>
              </a:spcBef>
              <a:spcAft>
                <a:spcPts val="0"/>
              </a:spcAft>
              <a:buAutoNum type="arabicPeriod"/>
            </a:pPr>
            <a:r>
              <a:rPr lang="en-IN" sz="2400" dirty="0">
                <a:latin typeface="Times New Roman" panose="02020603050405020304" pitchFamily="18" charset="0"/>
                <a:cs typeface="Times New Roman" panose="02020603050405020304" pitchFamily="18" charset="0"/>
              </a:rPr>
              <a:t>Record the voice</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Listen for 1 second and calibrate the energy 	threshold for ambient noise levels.</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   (ii) Listen the voice using Microphone.</a:t>
            </a:r>
          </a:p>
          <a:p>
            <a:pPr marL="342900" lvl="0" indent="-342900" algn="l" rtl="0">
              <a:spcBef>
                <a:spcPts val="1600"/>
              </a:spcBef>
              <a:spcAft>
                <a:spcPts val="0"/>
              </a:spcAf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Now the energy threshold is already set to a good value, and we can reliably catch voice right away.</a:t>
            </a:r>
          </a:p>
          <a:p>
            <a:r>
              <a:rPr lang="en" sz="2400" dirty="0">
                <a:latin typeface="Times New Roman" panose="02020603050405020304" pitchFamily="18" charset="0"/>
                <a:cs typeface="Times New Roman" panose="02020603050405020304" pitchFamily="18" charset="0"/>
              </a:rPr>
              <a:t>3. Recognise the voice .</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4. Convert Voice to Text.</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Make the Text to lowercase for further manipulation.</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4731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BACD326-3A90-CFB5-B925-7C4B0B75A1D2}"/>
              </a:ext>
            </a:extLst>
          </p:cNvPr>
          <p:cNvSpPr txBox="1"/>
          <p:nvPr/>
        </p:nvSpPr>
        <p:spPr>
          <a:xfrm>
            <a:off x="441435" y="528145"/>
            <a:ext cx="10657489" cy="4647426"/>
          </a:xfrm>
          <a:prstGeom prst="rect">
            <a:avLst/>
          </a:prstGeom>
          <a:noFill/>
        </p:spPr>
        <p:txBody>
          <a:bodyPr wrap="square">
            <a:spAutoFit/>
          </a:bodyPr>
          <a:lstStyle/>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5. Detected Text</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)Else if Detected Text in predefined Dictionary Words. </a:t>
            </a:r>
          </a:p>
          <a:p>
            <a:pPr marL="0" lvl="0" indent="0" algn="l" rtl="0">
              <a:lnSpc>
                <a:spcPct val="150000"/>
              </a:lnSpc>
              <a:spcBef>
                <a:spcPts val="1600"/>
              </a:spcBef>
              <a:spcAft>
                <a:spcPts val="0"/>
              </a:spcAft>
              <a:buNone/>
            </a:pPr>
            <a:r>
              <a:rPr lang="en-IN" sz="2400" dirty="0">
                <a:latin typeface="Times New Roman" panose="02020603050405020304" pitchFamily="18" charset="0"/>
                <a:cs typeface="Times New Roman" panose="02020603050405020304" pitchFamily="18" charset="0"/>
              </a:rPr>
              <a:t>         Display respective GIFs of the Phrase.</a:t>
            </a:r>
          </a:p>
          <a:p>
            <a:pPr marL="0" lvl="0" indent="0" algn="l" rtl="0">
              <a:lnSpc>
                <a:spcPct val="150000"/>
              </a:lnSpc>
              <a:spcBef>
                <a:spcPts val="0"/>
              </a:spcBef>
              <a:spcAft>
                <a:spcPts val="0"/>
              </a:spcAft>
              <a:buNone/>
            </a:pPr>
            <a:r>
              <a:rPr lang="en-IN" sz="1400" dirty="0"/>
              <a:t>    </a:t>
            </a:r>
            <a:r>
              <a:rPr lang="en-IN" sz="2400" dirty="0">
                <a:latin typeface="Times New Roman" panose="02020603050405020304" pitchFamily="18" charset="0"/>
                <a:cs typeface="Times New Roman" panose="02020603050405020304" pitchFamily="18" charset="0"/>
              </a:rPr>
              <a:t>(ii) Else Count the Letters of the Word/Phrase.   </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         Display the Visual of the phrase with some delay of Actions.</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   (iii) Continue all the steps from Step 3, and continue till the Speech Ends.</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6. If Error in Step 2, That is if no voice Detected then display error message</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“Could not listen”.</a:t>
            </a:r>
          </a:p>
        </p:txBody>
      </p:sp>
    </p:spTree>
    <p:extLst>
      <p:ext uri="{BB962C8B-B14F-4D97-AF65-F5344CB8AC3E}">
        <p14:creationId xmlns:p14="http://schemas.microsoft.com/office/powerpoint/2010/main" val="1368943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B38F6AE-4FF7-F09B-46B6-9A11DA9DB300}"/>
              </a:ext>
            </a:extLst>
          </p:cNvPr>
          <p:cNvSpPr txBox="1"/>
          <p:nvPr/>
        </p:nvSpPr>
        <p:spPr>
          <a:xfrm>
            <a:off x="1663262" y="617061"/>
            <a:ext cx="6097314" cy="584775"/>
          </a:xfrm>
          <a:prstGeom prst="rect">
            <a:avLst/>
          </a:prstGeom>
          <a:noFill/>
        </p:spPr>
        <p:txBody>
          <a:bodyPr wrap="square">
            <a:spAutoFit/>
          </a:bodyPr>
          <a:lstStyle/>
          <a:p>
            <a:r>
              <a:rPr lang="en" sz="3200" b="1" dirty="0">
                <a:latin typeface="Times New Roman" panose="02020603050405020304" pitchFamily="18" charset="0"/>
                <a:cs typeface="Times New Roman" panose="02020603050405020304" pitchFamily="18" charset="0"/>
              </a:rPr>
              <a:t>How to run the application ?</a:t>
            </a:r>
            <a:endParaRPr lang="en-IN" sz="32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CF9DE1A-51C4-7B9D-A25C-44AB123A3D35}"/>
              </a:ext>
            </a:extLst>
          </p:cNvPr>
          <p:cNvSpPr txBox="1"/>
          <p:nvPr/>
        </p:nvSpPr>
        <p:spPr>
          <a:xfrm>
            <a:off x="1663262" y="1403131"/>
            <a:ext cx="9443545" cy="4144724"/>
          </a:xfrm>
          <a:prstGeom prst="rect">
            <a:avLst/>
          </a:prstGeom>
          <a:noFill/>
        </p:spPr>
        <p:txBody>
          <a:bodyPr wrap="square" rtlCol="0">
            <a:spAutoFit/>
          </a:bodyPr>
          <a:lstStyle/>
          <a:p>
            <a:pPr marL="0" lvl="0" indent="0" algn="l" rtl="0">
              <a:spcBef>
                <a:spcPts val="0"/>
              </a:spcBef>
              <a:spcAft>
                <a:spcPts val="0"/>
              </a:spcAft>
              <a:buNone/>
            </a:pPr>
            <a:r>
              <a:rPr lang="en-IN" sz="2400" dirty="0">
                <a:latin typeface="Times New Roman" panose="02020603050405020304" pitchFamily="18" charset="0"/>
                <a:cs typeface="Times New Roman" panose="02020603050405020304" pitchFamily="18" charset="0"/>
              </a:rPr>
              <a:t>1. Open the Voice to Text or Sign Language Translator folder and then open the terminal.</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2. From the terminal, run the “main” python file using the command “</a:t>
            </a:r>
            <a:r>
              <a:rPr lang="en-IN" sz="2400" dirty="0" err="1">
                <a:latin typeface="Times New Roman" panose="02020603050405020304" pitchFamily="18" charset="0"/>
                <a:cs typeface="Times New Roman" panose="02020603050405020304" pitchFamily="18" charset="0"/>
              </a:rPr>
              <a:t>streamlit</a:t>
            </a:r>
            <a:r>
              <a:rPr lang="en-IN" sz="2400" dirty="0">
                <a:latin typeface="Times New Roman" panose="02020603050405020304" pitchFamily="18" charset="0"/>
                <a:cs typeface="Times New Roman" panose="02020603050405020304" pitchFamily="18" charset="0"/>
              </a:rPr>
              <a:t> run app.py”.</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3. The application interface appears on the screen.</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4. Hit the record button to start taking speech as input.</a:t>
            </a:r>
          </a:p>
          <a:p>
            <a:pPr marL="0" lvl="0" indent="0" algn="l" rtl="0">
              <a:spcBef>
                <a:spcPts val="1600"/>
              </a:spcBef>
              <a:spcAft>
                <a:spcPts val="0"/>
              </a:spcAft>
              <a:buNone/>
            </a:pPr>
            <a:r>
              <a:rPr lang="en-IN" sz="2400" dirty="0">
                <a:latin typeface="Times New Roman" panose="02020603050405020304" pitchFamily="18" charset="0"/>
                <a:cs typeface="Times New Roman" panose="02020603050405020304" pitchFamily="18" charset="0"/>
              </a:rPr>
              <a:t>5. Any speech recorded is then processed and respective outputs are shown accordingly.</a:t>
            </a:r>
          </a:p>
          <a:p>
            <a:endParaRPr lang="en-IN" dirty="0"/>
          </a:p>
        </p:txBody>
      </p:sp>
    </p:spTree>
    <p:extLst>
      <p:ext uri="{BB962C8B-B14F-4D97-AF65-F5344CB8AC3E}">
        <p14:creationId xmlns:p14="http://schemas.microsoft.com/office/powerpoint/2010/main" val="188209576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2106</TotalTime>
  <Words>783</Words>
  <Application>Microsoft Office PowerPoint</Application>
  <PresentationFormat>Widescreen</PresentationFormat>
  <Paragraphs>78</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Calibri</vt:lpstr>
      <vt:lpstr>Daytona</vt:lpstr>
      <vt:lpstr>Gabriola</vt:lpstr>
      <vt:lpstr>Tenorite</vt:lpstr>
      <vt:lpstr>Times New Roman</vt:lpstr>
      <vt:lpstr>Wingdings</vt:lpstr>
      <vt:lpstr>Office Theme</vt:lpstr>
      <vt:lpstr>CONTINUOUS  SIGN LANGUAGE RECOGNITION</vt:lpstr>
      <vt:lpstr>PowerPoint Presentation</vt:lpstr>
      <vt:lpstr>Abstract</vt:lpstr>
      <vt:lpstr>PowerPoint Presentation</vt:lpstr>
      <vt:lpstr>PowerPoint Presentation</vt:lpstr>
      <vt:lpstr>DESIGN METHODOLOGY</vt:lpstr>
      <vt:lpstr>IMPLEMENTATION</vt:lpstr>
      <vt:lpstr>PowerPoint Presentation</vt:lpstr>
      <vt:lpstr>PowerPoint Presentation</vt:lpstr>
      <vt:lpstr>RESULT</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LOKESH CHOWDARY VAIKUNTHAPU</dc:creator>
  <cp:lastModifiedBy>RETTA VAMSI LAKSHMI</cp:lastModifiedBy>
  <cp:revision>25</cp:revision>
  <dcterms:created xsi:type="dcterms:W3CDTF">2024-02-12T05:04:49Z</dcterms:created>
  <dcterms:modified xsi:type="dcterms:W3CDTF">2024-04-18T07:08:00Z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